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61" autoAdjust="0"/>
  </p:normalViewPr>
  <p:slideViewPr>
    <p:cSldViewPr>
      <p:cViewPr varScale="1">
        <p:scale>
          <a:sx n="60" d="100"/>
          <a:sy n="60" d="100"/>
        </p:scale>
        <p:origin x="160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FA6876-7F43-45BE-B599-234456291231}" type="datetimeFigureOut">
              <a:rPr lang="en-GB" smtClean="0"/>
              <a:t>07/09/2018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07289-51CB-4325-8DBB-723473A68231}" type="slidenum">
              <a:rPr lang="en-GB" smtClean="0"/>
              <a:t>‹#›</a:t>
            </a:fld>
            <a:endParaRPr lang="en-GB"/>
          </a:p>
        </p:txBody>
      </p:sp>
    </p:spTree>
    <p:extLst>
      <p:ext uri="{BB962C8B-B14F-4D97-AF65-F5344CB8AC3E}">
        <p14:creationId xmlns:p14="http://schemas.microsoft.com/office/powerpoint/2010/main" val="132664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create policies, but those policies</a:t>
            </a:r>
            <a:r>
              <a:rPr lang="en-US" baseline="0" dirty="0"/>
              <a:t> do not protect the information or systems on their own without the intervention of the human. In the organizational context, security policies involves regulations, plans and rules that regulate how people access information and systems within the firm. Gregg (2007) explains that evaluating the IT policies, standards and procedures ensures that the firm do not only comply with the legal requirements, but also safeguard its information and systems.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2</a:t>
            </a:fld>
            <a:endParaRPr lang="en-GB"/>
          </a:p>
        </p:txBody>
      </p:sp>
    </p:spTree>
    <p:extLst>
      <p:ext uri="{BB962C8B-B14F-4D97-AF65-F5344CB8AC3E}">
        <p14:creationId xmlns:p14="http://schemas.microsoft.com/office/powerpoint/2010/main" val="4103093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Cyber crime continues because hackers are</a:t>
            </a:r>
            <a:r>
              <a:rPr lang="en-US" baseline="0" dirty="0"/>
              <a:t> expanding their knowledge and skills of hacking. </a:t>
            </a:r>
            <a:r>
              <a:rPr lang="en-US" baseline="0" dirty="0" err="1"/>
              <a:t>Saceanu</a:t>
            </a:r>
            <a:r>
              <a:rPr lang="en-US" baseline="0" dirty="0"/>
              <a:t> (2016) explains that organizations can also outsmart the hackers with the security awareness training, which equips the IT team with the skills to detect hackers who deliberately try to attack, steal, or damage the firm’s systems.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3</a:t>
            </a:fld>
            <a:endParaRPr lang="en-GB"/>
          </a:p>
        </p:txBody>
      </p:sp>
    </p:spTree>
    <p:extLst>
      <p:ext uri="{BB962C8B-B14F-4D97-AF65-F5344CB8AC3E}">
        <p14:creationId xmlns:p14="http://schemas.microsoft.com/office/powerpoint/2010/main" val="74809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training awareness provides</a:t>
            </a:r>
            <a:r>
              <a:rPr lang="en-US" baseline="0" dirty="0"/>
              <a:t> every member of the organization with the opportunity to safeguard the firm’s systems and information from external attacks. </a:t>
            </a:r>
            <a:r>
              <a:rPr lang="en-US" baseline="0" dirty="0" err="1"/>
              <a:t>Saceanu</a:t>
            </a:r>
            <a:r>
              <a:rPr lang="en-US" baseline="0" dirty="0"/>
              <a:t> (2016) explains that security awareness training prepares employees and ensures that they are fully awake of the outcomes of failing to safeguard the organization’s data and systems. Equipping employees with the security awareness skills ensures that they are able to detect external attackers and undertake the necessary steps to control the risks associated with the attacks (</a:t>
            </a:r>
            <a:r>
              <a:rPr lang="en-US" baseline="0" dirty="0" err="1"/>
              <a:t>Saceanu</a:t>
            </a:r>
            <a:r>
              <a:rPr lang="en-US" baseline="0" dirty="0"/>
              <a:t>, 2016).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4</a:t>
            </a:fld>
            <a:endParaRPr lang="en-GB"/>
          </a:p>
        </p:txBody>
      </p:sp>
    </p:spTree>
    <p:extLst>
      <p:ext uri="{BB962C8B-B14F-4D97-AF65-F5344CB8AC3E}">
        <p14:creationId xmlns:p14="http://schemas.microsoft.com/office/powerpoint/2010/main" val="2776306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a:t>
            </a:r>
            <a:r>
              <a:rPr lang="en-US" baseline="0" dirty="0"/>
              <a:t> Water Solutions (2017) explains the five steps believed to enhance compliance with the policies within the organization. The first step is to ensure that the policies are practical. According to Total Water Solutions (2017), if the policies and procedures are not followed consistently, it is critical that the management understand the reasons why. Providing effective documentation and explaining the benefits ensures that the meaning hidden in the huge and densely worded document is understood.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5</a:t>
            </a:fld>
            <a:endParaRPr lang="en-GB"/>
          </a:p>
        </p:txBody>
      </p:sp>
    </p:spTree>
    <p:extLst>
      <p:ext uri="{BB962C8B-B14F-4D97-AF65-F5344CB8AC3E}">
        <p14:creationId xmlns:p14="http://schemas.microsoft.com/office/powerpoint/2010/main" val="19513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effort</a:t>
            </a:r>
            <a:r>
              <a:rPr lang="en-US" baseline="0" dirty="0"/>
              <a:t> towards the organization needs to be recognized no matter how little it may be. According to Total Water Solutions (2017), compliance with the regulations and policies is a requirement for every member of the organization. However, it is not always easy. Therefore, recognizing and rewarding the individual efforts of employees provide them with the motivation to continue working with the standard required. Also, even though monitoring is important, but it should be used only when necessary (Total Water Solutions, 2017).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6</a:t>
            </a:fld>
            <a:endParaRPr lang="en-GB"/>
          </a:p>
        </p:txBody>
      </p:sp>
    </p:spTree>
    <p:extLst>
      <p:ext uri="{BB962C8B-B14F-4D97-AF65-F5344CB8AC3E}">
        <p14:creationId xmlns:p14="http://schemas.microsoft.com/office/powerpoint/2010/main" val="1233838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recruitment,</a:t>
            </a:r>
            <a:r>
              <a:rPr lang="en-US" baseline="0" dirty="0"/>
              <a:t> the HR security upholds the firm’s security policies. John (2018) explains that security policy enforcement starts at the time the staff is recruited. After getting recruited, the staff needs to be informed of the company’s code of conduct. The HR security serves the purpose of ensuring that all the instructions regarding how to protect sensitive information is clearly drafted for the employees (John, 2018).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7</a:t>
            </a:fld>
            <a:endParaRPr lang="en-GB"/>
          </a:p>
        </p:txBody>
      </p:sp>
    </p:spTree>
    <p:extLst>
      <p:ext uri="{BB962C8B-B14F-4D97-AF65-F5344CB8AC3E}">
        <p14:creationId xmlns:p14="http://schemas.microsoft.com/office/powerpoint/2010/main" val="3228403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(2018) states that despite</a:t>
            </a:r>
            <a:r>
              <a:rPr lang="en-US" baseline="0" dirty="0"/>
              <a:t> that the company security department under the HR security team may decide to encrypt the devices, all the challenges cannot be realized because certain unscrupulous people may find a way to get into the systems, which leads to violation of the company security policies. HR security representatives serve as law enforcement agency within the organization. John (2018) further states that HR security may have the power to design the mechanisms which the employees can use to access work systems from any location, but it is important to ensure that every employee understands the methods and other regulations on how to safely access data.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8</a:t>
            </a:fld>
            <a:endParaRPr lang="en-GB"/>
          </a:p>
        </p:txBody>
      </p:sp>
    </p:spTree>
    <p:extLst>
      <p:ext uri="{BB962C8B-B14F-4D97-AF65-F5344CB8AC3E}">
        <p14:creationId xmlns:p14="http://schemas.microsoft.com/office/powerpoint/2010/main" val="9733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sound risk assessment,</a:t>
            </a:r>
            <a:r>
              <a:rPr lang="en-US" baseline="0" dirty="0"/>
              <a:t> in the context of organizational security, needs to emphasize on identifying, understanding and prioritizing the risk information (Protect. IU, 2018). Risk assessment and mitigation involve the processes of developing alternatives to promote opportunities while reducing the security risks.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9</a:t>
            </a:fld>
            <a:endParaRPr lang="en-GB"/>
          </a:p>
        </p:txBody>
      </p:sp>
    </p:spTree>
    <p:extLst>
      <p:ext uri="{BB962C8B-B14F-4D97-AF65-F5344CB8AC3E}">
        <p14:creationId xmlns:p14="http://schemas.microsoft.com/office/powerpoint/2010/main" val="3542858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risk mitigation gap continues to widen further due to improved mechanisms by the hackers to help them understand the mitigations plans designed by respective companies. Risk mitigation options include acknowledging the existence of the risks.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10</a:t>
            </a:fld>
            <a:endParaRPr lang="en-GB"/>
          </a:p>
        </p:txBody>
      </p:sp>
    </p:spTree>
    <p:extLst>
      <p:ext uri="{BB962C8B-B14F-4D97-AF65-F5344CB8AC3E}">
        <p14:creationId xmlns:p14="http://schemas.microsoft.com/office/powerpoint/2010/main" val="581230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options highlighted above require</a:t>
            </a:r>
            <a:r>
              <a:rPr lang="en-US" baseline="0" dirty="0"/>
              <a:t> a well-developed and structured plan that can ensure effective implementation of the risk mitigation changes. Risk assessment and mitigation is a process, which should be undertaken carefully if effective outcome is to be realized. </a:t>
            </a:r>
            <a:endParaRPr lang="en-GB" dirty="0"/>
          </a:p>
        </p:txBody>
      </p:sp>
      <p:sp>
        <p:nvSpPr>
          <p:cNvPr id="4" name="Slide Number Placeholder 3"/>
          <p:cNvSpPr>
            <a:spLocks noGrp="1"/>
          </p:cNvSpPr>
          <p:nvPr>
            <p:ph type="sldNum" sz="quarter" idx="10"/>
          </p:nvPr>
        </p:nvSpPr>
        <p:spPr/>
        <p:txBody>
          <a:bodyPr/>
          <a:lstStyle/>
          <a:p>
            <a:fld id="{86007289-51CB-4325-8DBB-723473A68231}" type="slidenum">
              <a:rPr lang="en-GB" smtClean="0"/>
              <a:t>11</a:t>
            </a:fld>
            <a:endParaRPr lang="en-GB"/>
          </a:p>
        </p:txBody>
      </p:sp>
    </p:spTree>
    <p:extLst>
      <p:ext uri="{BB962C8B-B14F-4D97-AF65-F5344CB8AC3E}">
        <p14:creationId xmlns:p14="http://schemas.microsoft.com/office/powerpoint/2010/main" val="32502605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2EF9240-52A7-45FC-9905-6FE8231A400D}" type="datetimeFigureOut">
              <a:rPr lang="en-GB" smtClean="0"/>
              <a:t>07/09/2018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516AE26-DF5C-4D8F-8F16-64DD60E77D7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EF9240-52A7-45FC-9905-6FE8231A400D}" type="datetimeFigureOut">
              <a:rPr lang="en-GB" smtClean="0"/>
              <a:t>07/09/2018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16AE26-DF5C-4D8F-8F16-64DD60E77D7D}"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2EF9240-52A7-45FC-9905-6FE8231A400D}" type="datetimeFigureOut">
              <a:rPr lang="en-GB" smtClean="0"/>
              <a:t>07/09/2018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16AE26-DF5C-4D8F-8F16-64DD60E77D7D}"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EF9240-52A7-45FC-9905-6FE8231A400D}" type="datetimeFigureOut">
              <a:rPr lang="en-GB" smtClean="0"/>
              <a:t>07/09/2018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16AE26-DF5C-4D8F-8F16-64DD60E77D7D}"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2EF9240-52A7-45FC-9905-6FE8231A400D}" type="datetimeFigureOut">
              <a:rPr lang="en-GB" smtClean="0"/>
              <a:t>07/09/2018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516AE26-DF5C-4D8F-8F16-64DD60E77D7D}"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2EF9240-52A7-45FC-9905-6FE8231A400D}" type="datetimeFigureOut">
              <a:rPr lang="en-GB" smtClean="0"/>
              <a:t>07/09/2018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516AE26-DF5C-4D8F-8F16-64DD60E77D7D}"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F9240-52A7-45FC-9905-6FE8231A400D}" type="datetimeFigureOut">
              <a:rPr lang="en-GB" smtClean="0"/>
              <a:t>07/09/2018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516AE26-DF5C-4D8F-8F16-64DD60E77D7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F2EF9240-52A7-45FC-9905-6FE8231A400D}" type="datetimeFigureOut">
              <a:rPr lang="en-GB" smtClean="0"/>
              <a:t>07/09/2018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516AE26-DF5C-4D8F-8F16-64DD60E77D7D}"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2EF9240-52A7-45FC-9905-6FE8231A400D}" type="datetimeFigureOut">
              <a:rPr lang="en-GB" smtClean="0"/>
              <a:t>07/09/2018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516AE26-DF5C-4D8F-8F16-64DD60E77D7D}"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EF9240-52A7-45FC-9905-6FE8231A400D}" type="datetimeFigureOut">
              <a:rPr lang="en-GB" smtClean="0"/>
              <a:t>07/09/2018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16AE26-DF5C-4D8F-8F16-64DD60E77D7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EF9240-52A7-45FC-9905-6FE8231A400D}" type="datetimeFigureOut">
              <a:rPr lang="en-GB" smtClean="0"/>
              <a:t>07/09/2018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516AE26-DF5C-4D8F-8F16-64DD60E77D7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2EF9240-52A7-45FC-9905-6FE8231A400D}" type="datetimeFigureOut">
              <a:rPr lang="en-GB" smtClean="0"/>
              <a:t>07/09/2018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516AE26-DF5C-4D8F-8F16-64DD60E77D7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mitre.org/publications/systems-engineering-guide/acquisition-systems-engineering/risk-management/risk-mitigation-planning-implementation-and-progress-monitoring" TargetMode="External"/><Relationship Id="rId2" Type="http://schemas.openxmlformats.org/officeDocument/2006/relationships/hyperlink" Target="https://smallbusiness.chron.com/role-hr-play-enforcing-security-policy-39619.html" TargetMode="External"/><Relationship Id="rId1" Type="http://schemas.openxmlformats.org/officeDocument/2006/relationships/slideLayout" Target="../slideLayouts/slideLayout2.xml"/><Relationship Id="rId4" Type="http://schemas.openxmlformats.org/officeDocument/2006/relationships/hyperlink" Target="https://www.smarttech.ie/news/importance-security-awareness-tra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200400"/>
            <a:ext cx="7696200" cy="1066800"/>
          </a:xfrm>
        </p:spPr>
        <p:txBody>
          <a:bodyPr/>
          <a:lstStyle/>
          <a:p>
            <a:pPr marL="109728" indent="0" algn="ctr">
              <a:buNone/>
            </a:pPr>
            <a:r>
              <a:rPr lang="en-US" dirty="0">
                <a:solidFill>
                  <a:srgbClr val="00B0F0"/>
                </a:solidFill>
                <a:latin typeface="Times New Roman" panose="02020603050405020304" pitchFamily="18" charset="0"/>
                <a:cs typeface="Times New Roman" panose="02020603050405020304" pitchFamily="18" charset="0"/>
              </a:rPr>
              <a:t>Student’s Name </a:t>
            </a:r>
          </a:p>
          <a:p>
            <a:pPr marL="109728" indent="0" algn="ctr">
              <a:buNone/>
            </a:pPr>
            <a:r>
              <a:rPr lang="en-US" dirty="0">
                <a:solidFill>
                  <a:srgbClr val="00B0F0"/>
                </a:solidFill>
                <a:latin typeface="Times New Roman" panose="02020603050405020304" pitchFamily="18" charset="0"/>
                <a:cs typeface="Times New Roman" panose="02020603050405020304" pitchFamily="18" charset="0"/>
              </a:rPr>
              <a:t>Institutional Affiliations</a:t>
            </a:r>
            <a:endParaRPr lang="en-GB" dirty="0">
              <a:solidFill>
                <a:srgbClr val="00B0F0"/>
              </a:solidFill>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114300" y="914400"/>
            <a:ext cx="9144000" cy="1981200"/>
          </a:xfrm>
        </p:spPr>
        <p:txBody>
          <a:bodyPr>
            <a:normAutofit/>
          </a:bodyPr>
          <a:lstStyle/>
          <a:p>
            <a:pPr algn="ctr"/>
            <a:r>
              <a:rPr lang="en-US" sz="2700" dirty="0">
                <a:solidFill>
                  <a:srgbClr val="002060"/>
                </a:solidFill>
                <a:effectLst/>
                <a:latin typeface="Times New Roman" panose="02020603050405020304" pitchFamily="18" charset="0"/>
                <a:cs typeface="Times New Roman" panose="02020603050405020304" pitchFamily="18" charset="0"/>
              </a:rPr>
              <a:t>HOW POLICIES AND PROCEDURES ARE USED TO IMPLEMENT A SECURITY PLAN</a:t>
            </a:r>
            <a:endParaRPr lang="en-GB" sz="27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304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144000" cy="5562600"/>
          </a:xfrm>
        </p:spPr>
        <p:txBody>
          <a:bodyPr/>
          <a:lstStyle/>
          <a:p>
            <a:r>
              <a:rPr lang="en-US" dirty="0"/>
              <a:t>Even though do not solve the organizational problems on their own, but security in the organization requires effective policies.</a:t>
            </a:r>
          </a:p>
          <a:p>
            <a:r>
              <a:rPr lang="en-US" dirty="0"/>
              <a:t>Sometimes, unclear security policies can result in complications in the organization. </a:t>
            </a:r>
          </a:p>
          <a:p>
            <a:r>
              <a:rPr lang="en-US" dirty="0"/>
              <a:t>Security policy, in the organizational context, can be defined as clear, comprehensive and well-defined plans, regulations and practices in the firm. </a:t>
            </a:r>
          </a:p>
          <a:p>
            <a:r>
              <a:rPr lang="en-US" dirty="0"/>
              <a:t>Good and effective policies protect both the organizational systems and people. </a:t>
            </a:r>
            <a:endParaRPr lang="en-GB" dirty="0"/>
          </a:p>
        </p:txBody>
      </p:sp>
      <p:sp>
        <p:nvSpPr>
          <p:cNvPr id="2" name="Title 1"/>
          <p:cNvSpPr>
            <a:spLocks noGrp="1"/>
          </p:cNvSpPr>
          <p:nvPr>
            <p:ph type="title"/>
          </p:nvPr>
        </p:nvSpPr>
        <p:spPr>
          <a:xfrm>
            <a:off x="0" y="228600"/>
            <a:ext cx="9144000" cy="838200"/>
          </a:xfrm>
        </p:spPr>
        <p:txBody>
          <a:bodyPr/>
          <a:lstStyle/>
          <a:p>
            <a:pPr algn="ctr"/>
            <a:r>
              <a:rPr lang="en-US" sz="2800" u="sng" dirty="0">
                <a:solidFill>
                  <a:srgbClr val="0070C0"/>
                </a:solidFill>
              </a:rPr>
              <a:t>Introduction</a:t>
            </a:r>
            <a:r>
              <a:rPr lang="en-US" sz="4400" dirty="0"/>
              <a:t> </a:t>
            </a:r>
            <a:endParaRPr lang="en-GB" sz="4400" dirty="0"/>
          </a:p>
        </p:txBody>
      </p:sp>
    </p:spTree>
    <p:extLst>
      <p:ext uri="{BB962C8B-B14F-4D97-AF65-F5344CB8AC3E}">
        <p14:creationId xmlns:p14="http://schemas.microsoft.com/office/powerpoint/2010/main" val="3191207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49" y="1078832"/>
            <a:ext cx="9144000" cy="5562600"/>
          </a:xfrm>
        </p:spPr>
        <p:txBody>
          <a:bodyPr/>
          <a:lstStyle/>
          <a:p>
            <a:r>
              <a:rPr lang="en-US" dirty="0"/>
              <a:t>Cyber security has been a major issue or concern for companies despite that cyber attacks are increasing. </a:t>
            </a:r>
          </a:p>
          <a:p>
            <a:r>
              <a:rPr lang="en-US" dirty="0"/>
              <a:t>Cyber attackers are getting creative and new ways to get control of the networks, locking away numerous files and making different demands.</a:t>
            </a:r>
          </a:p>
          <a:p>
            <a:r>
              <a:rPr lang="en-US" dirty="0"/>
              <a:t>However, as </a:t>
            </a:r>
            <a:r>
              <a:rPr lang="en-US" dirty="0" err="1"/>
              <a:t>Saceanu</a:t>
            </a:r>
            <a:r>
              <a:rPr lang="en-US" dirty="0"/>
              <a:t> (2016) explains, organizations can protect themselves and their clients’ information with security awareness training.</a:t>
            </a:r>
          </a:p>
          <a:p>
            <a:r>
              <a:rPr lang="en-US" dirty="0"/>
              <a:t>Security awareness training helps to identify hacking.</a:t>
            </a:r>
            <a:endParaRPr lang="en-GB" dirty="0"/>
          </a:p>
        </p:txBody>
      </p:sp>
      <p:sp>
        <p:nvSpPr>
          <p:cNvPr id="2" name="Title 1"/>
          <p:cNvSpPr>
            <a:spLocks noGrp="1"/>
          </p:cNvSpPr>
          <p:nvPr>
            <p:ph type="title"/>
          </p:nvPr>
        </p:nvSpPr>
        <p:spPr>
          <a:xfrm>
            <a:off x="-36096" y="228600"/>
            <a:ext cx="9180095" cy="838200"/>
          </a:xfrm>
        </p:spPr>
        <p:txBody>
          <a:bodyPr>
            <a:noAutofit/>
          </a:bodyPr>
          <a:lstStyle/>
          <a:p>
            <a:pPr algn="ctr"/>
            <a:r>
              <a:rPr lang="en-US" sz="2800" dirty="0">
                <a:solidFill>
                  <a:srgbClr val="0070C0"/>
                </a:solidFill>
              </a:rPr>
              <a:t>1. </a:t>
            </a:r>
            <a:r>
              <a:rPr lang="en-US" sz="2800" u="sng" dirty="0">
                <a:solidFill>
                  <a:srgbClr val="0070C0"/>
                </a:solidFill>
              </a:rPr>
              <a:t>Role of Security Awareness Training </a:t>
            </a:r>
            <a:endParaRPr lang="en-GB" sz="2800" u="sng" dirty="0">
              <a:solidFill>
                <a:srgbClr val="0070C0"/>
              </a:solidFill>
            </a:endParaRPr>
          </a:p>
        </p:txBody>
      </p:sp>
    </p:spTree>
    <p:extLst>
      <p:ext uri="{BB962C8B-B14F-4D97-AF65-F5344CB8AC3E}">
        <p14:creationId xmlns:p14="http://schemas.microsoft.com/office/powerpoint/2010/main" val="231575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lstStyle/>
          <a:p>
            <a:r>
              <a:rPr lang="en-US" dirty="0"/>
              <a:t>Security training awareness is believed to enhance the attentiveness of the employees regarding the consequences of failing to safeguard the firm from outside attacks (</a:t>
            </a:r>
            <a:r>
              <a:rPr lang="en-US" dirty="0" err="1"/>
              <a:t>Saceanu</a:t>
            </a:r>
            <a:r>
              <a:rPr lang="en-US" dirty="0"/>
              <a:t>, 2016)</a:t>
            </a:r>
            <a:r>
              <a:rPr lang="en-GB" dirty="0"/>
              <a:t>.</a:t>
            </a:r>
          </a:p>
          <a:p>
            <a:r>
              <a:rPr lang="en-US" dirty="0"/>
              <a:t>Security awareness promotes understanding of the need to protect data and systems. </a:t>
            </a:r>
          </a:p>
          <a:p>
            <a:r>
              <a:rPr lang="en-US" dirty="0"/>
              <a:t>It provides the employees and the organization as a whole with the numerous strategies to protect the systems and information by understanding how attackers gain network entry.</a:t>
            </a:r>
          </a:p>
        </p:txBody>
      </p:sp>
      <p:sp>
        <p:nvSpPr>
          <p:cNvPr id="2" name="Title 1"/>
          <p:cNvSpPr>
            <a:spLocks noGrp="1"/>
          </p:cNvSpPr>
          <p:nvPr>
            <p:ph type="title"/>
          </p:nvPr>
        </p:nvSpPr>
        <p:spPr>
          <a:xfrm>
            <a:off x="0" y="0"/>
            <a:ext cx="9144000" cy="990600"/>
          </a:xfrm>
        </p:spPr>
        <p:txBody>
          <a:bodyPr>
            <a:noAutofit/>
          </a:bodyPr>
          <a:lstStyle/>
          <a:p>
            <a:pPr algn="ctr"/>
            <a:r>
              <a:rPr lang="en-US" sz="2800" dirty="0">
                <a:solidFill>
                  <a:srgbClr val="00B0F0"/>
                </a:solidFill>
              </a:rPr>
              <a:t>2. </a:t>
            </a:r>
            <a:r>
              <a:rPr lang="en-US" sz="2800" u="sng" dirty="0">
                <a:solidFill>
                  <a:srgbClr val="00B0F0"/>
                </a:solidFill>
              </a:rPr>
              <a:t>Role of Security Awareness </a:t>
            </a:r>
            <a:endParaRPr lang="en-GB" sz="2800" u="sng" dirty="0">
              <a:solidFill>
                <a:srgbClr val="00B0F0"/>
              </a:solidFill>
            </a:endParaRPr>
          </a:p>
        </p:txBody>
      </p:sp>
    </p:spTree>
    <p:extLst>
      <p:ext uri="{BB962C8B-B14F-4D97-AF65-F5344CB8AC3E}">
        <p14:creationId xmlns:p14="http://schemas.microsoft.com/office/powerpoint/2010/main" val="74932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lstStyle/>
          <a:p>
            <a:r>
              <a:rPr lang="en-US" dirty="0"/>
              <a:t>Every business needs to ensure that policies enacted are effectively complied with to enhance security within the organization. </a:t>
            </a:r>
          </a:p>
          <a:p>
            <a:r>
              <a:rPr lang="en-US" dirty="0"/>
              <a:t>Total Water Solutions (2017) explains the steps that are necessary to ensure compliance with policies.</a:t>
            </a:r>
          </a:p>
          <a:p>
            <a:r>
              <a:rPr lang="en-US" dirty="0"/>
              <a:t>First step is to ensure that the policies are practical to be followed. </a:t>
            </a:r>
          </a:p>
          <a:p>
            <a:r>
              <a:rPr lang="en-US" dirty="0"/>
              <a:t>Secondly is to provide effective documentation.</a:t>
            </a:r>
          </a:p>
          <a:p>
            <a:r>
              <a:rPr lang="en-US" dirty="0"/>
              <a:t>Third step is to clearly explain the benefits associated with the policies.</a:t>
            </a:r>
          </a:p>
          <a:p>
            <a:pPr marL="0" indent="0">
              <a:buNone/>
            </a:pPr>
            <a:endParaRPr lang="en-US" dirty="0"/>
          </a:p>
          <a:p>
            <a:endParaRPr lang="en-GB" dirty="0"/>
          </a:p>
        </p:txBody>
      </p:sp>
      <p:sp>
        <p:nvSpPr>
          <p:cNvPr id="2" name="Title 1"/>
          <p:cNvSpPr>
            <a:spLocks noGrp="1"/>
          </p:cNvSpPr>
          <p:nvPr>
            <p:ph type="title"/>
          </p:nvPr>
        </p:nvSpPr>
        <p:spPr>
          <a:xfrm>
            <a:off x="0" y="13447"/>
            <a:ext cx="9144000" cy="1053353"/>
          </a:xfrm>
        </p:spPr>
        <p:txBody>
          <a:bodyPr>
            <a:noAutofit/>
          </a:bodyPr>
          <a:lstStyle/>
          <a:p>
            <a:pPr algn="ctr"/>
            <a:r>
              <a:rPr lang="en-US" sz="2800" dirty="0">
                <a:solidFill>
                  <a:srgbClr val="0070C0"/>
                </a:solidFill>
              </a:rPr>
              <a:t>1. </a:t>
            </a:r>
            <a:r>
              <a:rPr lang="en-US" sz="2800" u="sng" dirty="0">
                <a:solidFill>
                  <a:srgbClr val="0070C0"/>
                </a:solidFill>
              </a:rPr>
              <a:t>Steps to Ensure Compliance with Policies </a:t>
            </a:r>
            <a:endParaRPr lang="en-GB" sz="2800" u="sng" dirty="0">
              <a:solidFill>
                <a:srgbClr val="0070C0"/>
              </a:solidFill>
            </a:endParaRPr>
          </a:p>
        </p:txBody>
      </p:sp>
    </p:spTree>
    <p:extLst>
      <p:ext uri="{BB962C8B-B14F-4D97-AF65-F5344CB8AC3E}">
        <p14:creationId xmlns:p14="http://schemas.microsoft.com/office/powerpoint/2010/main" val="416474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9200"/>
            <a:ext cx="9144000" cy="5638800"/>
          </a:xfrm>
        </p:spPr>
        <p:txBody>
          <a:bodyPr/>
          <a:lstStyle/>
          <a:p>
            <a:r>
              <a:rPr lang="en-US" dirty="0"/>
              <a:t>Another step to ensure compliance with the policies and procedures in the organization is to ensure that the implementation process is effectively monitored (Total Water Solutions, 2017). </a:t>
            </a:r>
          </a:p>
          <a:p>
            <a:r>
              <a:rPr lang="en-US" dirty="0"/>
              <a:t>Ensuring that the key compliance points are monitored can be the strongest approach, especially when they are not adhered to.</a:t>
            </a:r>
          </a:p>
          <a:p>
            <a:r>
              <a:rPr lang="en-US" dirty="0"/>
              <a:t>Lastly, ensuring that the policies are effectively adhered to is to recognize and reward employees whenever there is need to.</a:t>
            </a:r>
            <a:endParaRPr lang="en-GB" dirty="0"/>
          </a:p>
        </p:txBody>
      </p:sp>
      <p:sp>
        <p:nvSpPr>
          <p:cNvPr id="2" name="Title 1"/>
          <p:cNvSpPr>
            <a:spLocks noGrp="1"/>
          </p:cNvSpPr>
          <p:nvPr>
            <p:ph type="title"/>
          </p:nvPr>
        </p:nvSpPr>
        <p:spPr>
          <a:xfrm>
            <a:off x="0" y="228600"/>
            <a:ext cx="9144000" cy="914400"/>
          </a:xfrm>
        </p:spPr>
        <p:txBody>
          <a:bodyPr>
            <a:noAutofit/>
          </a:bodyPr>
          <a:lstStyle/>
          <a:p>
            <a:pPr algn="ctr"/>
            <a:r>
              <a:rPr lang="en-US" sz="2800" u="sng" dirty="0">
                <a:solidFill>
                  <a:srgbClr val="0070C0"/>
                </a:solidFill>
              </a:rPr>
              <a:t>2. Steps to Ensure Compliance with Policies  </a:t>
            </a:r>
            <a:endParaRPr lang="en-GB" sz="2800" u="sng" dirty="0">
              <a:solidFill>
                <a:srgbClr val="0070C0"/>
              </a:solidFill>
            </a:endParaRPr>
          </a:p>
        </p:txBody>
      </p:sp>
    </p:spTree>
    <p:extLst>
      <p:ext uri="{BB962C8B-B14F-4D97-AF65-F5344CB8AC3E}">
        <p14:creationId xmlns:p14="http://schemas.microsoft.com/office/powerpoint/2010/main" val="40057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5791200"/>
          </a:xfrm>
        </p:spPr>
        <p:txBody>
          <a:bodyPr>
            <a:normAutofit/>
          </a:bodyPr>
          <a:lstStyle/>
          <a:p>
            <a:r>
              <a:rPr lang="en-US" dirty="0"/>
              <a:t>Human resources (HR) are professionals that are responsible for ensuring that other members of the organization such as employees comply with the security regulations.</a:t>
            </a:r>
          </a:p>
          <a:p>
            <a:r>
              <a:rPr lang="en-US" dirty="0"/>
              <a:t>As HR, one important role is recruitment of the security staff. </a:t>
            </a:r>
          </a:p>
          <a:p>
            <a:r>
              <a:rPr lang="en-US" dirty="0"/>
              <a:t>HR security is involved in the security and policy planning in many ways.</a:t>
            </a:r>
          </a:p>
          <a:p>
            <a:r>
              <a:rPr lang="en-US" dirty="0"/>
              <a:t>The HR security is important because they help during recruitment and enforces the code of conduct (John, 2018).</a:t>
            </a:r>
          </a:p>
        </p:txBody>
      </p:sp>
      <p:sp>
        <p:nvSpPr>
          <p:cNvPr id="2" name="Title 1"/>
          <p:cNvSpPr>
            <a:spLocks noGrp="1"/>
          </p:cNvSpPr>
          <p:nvPr>
            <p:ph type="title"/>
          </p:nvPr>
        </p:nvSpPr>
        <p:spPr>
          <a:xfrm>
            <a:off x="-36096" y="0"/>
            <a:ext cx="9180095" cy="1066800"/>
          </a:xfrm>
        </p:spPr>
        <p:txBody>
          <a:bodyPr>
            <a:normAutofit/>
          </a:bodyPr>
          <a:lstStyle/>
          <a:p>
            <a:pPr algn="ctr"/>
            <a:r>
              <a:rPr lang="en-US" sz="2800" dirty="0">
                <a:solidFill>
                  <a:srgbClr val="0070C0"/>
                </a:solidFill>
              </a:rPr>
              <a:t>1. </a:t>
            </a:r>
            <a:r>
              <a:rPr lang="en-US" sz="2800" u="sng" dirty="0">
                <a:solidFill>
                  <a:srgbClr val="0070C0"/>
                </a:solidFill>
              </a:rPr>
              <a:t>The Role of HR Security </a:t>
            </a:r>
            <a:endParaRPr lang="en-GB" sz="2800" u="sng" dirty="0">
              <a:solidFill>
                <a:srgbClr val="0070C0"/>
              </a:solidFill>
            </a:endParaRPr>
          </a:p>
        </p:txBody>
      </p:sp>
    </p:spTree>
    <p:extLst>
      <p:ext uri="{BB962C8B-B14F-4D97-AF65-F5344CB8AC3E}">
        <p14:creationId xmlns:p14="http://schemas.microsoft.com/office/powerpoint/2010/main" val="1594203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lstStyle/>
          <a:p>
            <a:r>
              <a:rPr lang="en-US" dirty="0"/>
              <a:t>HR security safeguards the information technology department in the company.</a:t>
            </a:r>
          </a:p>
          <a:p>
            <a:r>
              <a:rPr lang="en-US" dirty="0"/>
              <a:t>HR security ensures that there is proper mechanisms that directs how information can be accessed and used within the organization. </a:t>
            </a:r>
          </a:p>
          <a:p>
            <a:r>
              <a:rPr lang="en-US" dirty="0"/>
              <a:t>Lastly, HR security ensures that security violations are controlled and any risk prevented. </a:t>
            </a:r>
          </a:p>
          <a:p>
            <a:r>
              <a:rPr lang="en-US" dirty="0"/>
              <a:t>John (2018) companies need not to overlook the security violations because it can attract lawsuit and other risks.  </a:t>
            </a:r>
            <a:endParaRPr lang="en-GB" dirty="0"/>
          </a:p>
        </p:txBody>
      </p:sp>
      <p:sp>
        <p:nvSpPr>
          <p:cNvPr id="2" name="Title 1"/>
          <p:cNvSpPr>
            <a:spLocks noGrp="1"/>
          </p:cNvSpPr>
          <p:nvPr>
            <p:ph type="title"/>
          </p:nvPr>
        </p:nvSpPr>
        <p:spPr>
          <a:xfrm>
            <a:off x="0" y="0"/>
            <a:ext cx="9144000" cy="1143000"/>
          </a:xfrm>
        </p:spPr>
        <p:txBody>
          <a:bodyPr>
            <a:noAutofit/>
          </a:bodyPr>
          <a:lstStyle/>
          <a:p>
            <a:pPr algn="ctr"/>
            <a:r>
              <a:rPr lang="en-US" sz="2800" dirty="0">
                <a:solidFill>
                  <a:srgbClr val="0070C0"/>
                </a:solidFill>
              </a:rPr>
              <a:t>2. </a:t>
            </a:r>
            <a:r>
              <a:rPr lang="en-US" sz="2800" u="sng" dirty="0">
                <a:solidFill>
                  <a:srgbClr val="0070C0"/>
                </a:solidFill>
              </a:rPr>
              <a:t>The Role of HR Security</a:t>
            </a:r>
            <a:endParaRPr lang="en-GB" sz="2800" u="sng" dirty="0">
              <a:solidFill>
                <a:srgbClr val="0070C0"/>
              </a:solidFill>
            </a:endParaRPr>
          </a:p>
        </p:txBody>
      </p:sp>
    </p:spTree>
    <p:extLst>
      <p:ext uri="{BB962C8B-B14F-4D97-AF65-F5344CB8AC3E}">
        <p14:creationId xmlns:p14="http://schemas.microsoft.com/office/powerpoint/2010/main" val="419726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47800"/>
            <a:ext cx="9144000" cy="5410200"/>
          </a:xfrm>
        </p:spPr>
        <p:txBody>
          <a:bodyPr>
            <a:normAutofit/>
          </a:bodyPr>
          <a:lstStyle/>
          <a:p>
            <a:r>
              <a:rPr lang="en-US" dirty="0"/>
              <a:t>The data security program in the organization enables the firm to manage and control the crucial information from data loss risks. </a:t>
            </a:r>
          </a:p>
          <a:p>
            <a:r>
              <a:rPr lang="en-US" dirty="0"/>
              <a:t>Effective data security program can effectively influence the reputational, legal, and strategic risks within the organization. </a:t>
            </a:r>
          </a:p>
          <a:p>
            <a:r>
              <a:rPr lang="en-US" dirty="0"/>
              <a:t>Effective risk assessment strategy needs to identify, understand, and prioritize information (Protect. IU, 2018). </a:t>
            </a:r>
          </a:p>
          <a:p>
            <a:r>
              <a:rPr lang="en-US" dirty="0"/>
              <a:t>Systems that process crucial information need to be assessed and managed properly. </a:t>
            </a:r>
            <a:endParaRPr lang="en-GB" dirty="0"/>
          </a:p>
        </p:txBody>
      </p:sp>
      <p:sp>
        <p:nvSpPr>
          <p:cNvPr id="2" name="Title 1"/>
          <p:cNvSpPr>
            <a:spLocks noGrp="1"/>
          </p:cNvSpPr>
          <p:nvPr>
            <p:ph type="title"/>
          </p:nvPr>
        </p:nvSpPr>
        <p:spPr>
          <a:xfrm>
            <a:off x="0" y="0"/>
            <a:ext cx="9144000" cy="1295400"/>
          </a:xfrm>
        </p:spPr>
        <p:txBody>
          <a:bodyPr>
            <a:noAutofit/>
          </a:bodyPr>
          <a:lstStyle/>
          <a:p>
            <a:pPr algn="ctr"/>
            <a:r>
              <a:rPr lang="en-US" sz="2800" dirty="0">
                <a:solidFill>
                  <a:srgbClr val="0070C0"/>
                </a:solidFill>
              </a:rPr>
              <a:t>1. </a:t>
            </a:r>
            <a:r>
              <a:rPr lang="en-US" sz="2800" u="sng" dirty="0">
                <a:solidFill>
                  <a:srgbClr val="0070C0"/>
                </a:solidFill>
              </a:rPr>
              <a:t>Risk Assessment and Mitigation Strategies </a:t>
            </a:r>
            <a:endParaRPr lang="en-GB" sz="2800" u="sng" dirty="0">
              <a:solidFill>
                <a:srgbClr val="0070C0"/>
              </a:solidFill>
            </a:endParaRPr>
          </a:p>
        </p:txBody>
      </p:sp>
    </p:spTree>
    <p:extLst>
      <p:ext uri="{BB962C8B-B14F-4D97-AF65-F5344CB8AC3E}">
        <p14:creationId xmlns:p14="http://schemas.microsoft.com/office/powerpoint/2010/main" val="1633916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noAutofit/>
          </a:bodyPr>
          <a:lstStyle/>
          <a:p>
            <a:r>
              <a:rPr lang="en-US" dirty="0"/>
              <a:t>Risk assessment related to security controls and safeguard include considering the consequences such as cost, schedule, technical performance and capability. </a:t>
            </a:r>
          </a:p>
          <a:p>
            <a:r>
              <a:rPr lang="en-US" dirty="0"/>
              <a:t>The process of risk assessment and mitigation starts with the risk identification, risk impact assessment, risk tracking, risk prioritizing, and risk mitigation, which involves planning and implementing the designed strategies. </a:t>
            </a:r>
          </a:p>
          <a:p>
            <a:r>
              <a:rPr lang="en-US" dirty="0"/>
              <a:t>Security team can mitigate the security risks by incorporating and coordinating the capabilities of employees and organizational operations</a:t>
            </a:r>
            <a:endParaRPr lang="en-GB" dirty="0"/>
          </a:p>
        </p:txBody>
      </p:sp>
      <p:sp>
        <p:nvSpPr>
          <p:cNvPr id="2" name="Title 1"/>
          <p:cNvSpPr>
            <a:spLocks noGrp="1"/>
          </p:cNvSpPr>
          <p:nvPr>
            <p:ph type="title"/>
          </p:nvPr>
        </p:nvSpPr>
        <p:spPr>
          <a:xfrm>
            <a:off x="0" y="0"/>
            <a:ext cx="9144000" cy="1066800"/>
          </a:xfrm>
        </p:spPr>
        <p:txBody>
          <a:bodyPr>
            <a:noAutofit/>
          </a:bodyPr>
          <a:lstStyle/>
          <a:p>
            <a:pPr algn="ctr"/>
            <a:r>
              <a:rPr lang="en-US" sz="2800" dirty="0">
                <a:solidFill>
                  <a:srgbClr val="0070C0"/>
                </a:solidFill>
              </a:rPr>
              <a:t>2. </a:t>
            </a:r>
            <a:r>
              <a:rPr lang="en-US" sz="2800" u="sng" dirty="0">
                <a:solidFill>
                  <a:srgbClr val="0070C0"/>
                </a:solidFill>
              </a:rPr>
              <a:t>Risk Assessment and Mitigation Strategies </a:t>
            </a:r>
            <a:endParaRPr lang="en-GB" sz="4400" u="sng" dirty="0"/>
          </a:p>
        </p:txBody>
      </p:sp>
    </p:spTree>
    <p:extLst>
      <p:ext uri="{BB962C8B-B14F-4D97-AF65-F5344CB8AC3E}">
        <p14:creationId xmlns:p14="http://schemas.microsoft.com/office/powerpoint/2010/main" val="388082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9200"/>
            <a:ext cx="9144000" cy="5638800"/>
          </a:xfrm>
        </p:spPr>
        <p:txBody>
          <a:bodyPr/>
          <a:lstStyle/>
          <a:p>
            <a:r>
              <a:rPr lang="en-US" sz="1800" dirty="0"/>
              <a:t>Other risk mitigation options include adjusting the program constrains to minimize the security risks, implementing the mechanisms to reduce the impact of the security risk, and reassign the organizational authority, and finally, monitoring the implementation of the changes (MITRE, 2018). </a:t>
            </a:r>
          </a:p>
          <a:p>
            <a:pPr marL="109728" indent="0">
              <a:buNone/>
            </a:pPr>
            <a:endParaRPr lang="en-US" sz="1800" dirty="0"/>
          </a:p>
          <a:p>
            <a:pPr marL="109728" indent="0">
              <a:buNone/>
            </a:pPr>
            <a:r>
              <a:rPr lang="en-US" sz="1200" dirty="0" err="1"/>
              <a:t>Souce</a:t>
            </a:r>
            <a:r>
              <a:rPr lang="en-US" sz="1200" dirty="0"/>
              <a:t>: </a:t>
            </a:r>
            <a:r>
              <a:rPr lang="en-US" sz="1200" dirty="0" err="1"/>
              <a:t>Mitre</a:t>
            </a:r>
            <a:endParaRPr lang="en-US" sz="1200" dirty="0"/>
          </a:p>
          <a:p>
            <a:pPr marL="0" indent="0" algn="r">
              <a:buNone/>
            </a:pPr>
            <a:r>
              <a:rPr lang="en-US" dirty="0"/>
              <a:t>                                                                     </a:t>
            </a:r>
            <a:endParaRPr lang="en-US" i="1" dirty="0"/>
          </a:p>
        </p:txBody>
      </p:sp>
      <p:sp>
        <p:nvSpPr>
          <p:cNvPr id="2" name="Title 1"/>
          <p:cNvSpPr>
            <a:spLocks noGrp="1"/>
          </p:cNvSpPr>
          <p:nvPr>
            <p:ph type="title"/>
          </p:nvPr>
        </p:nvSpPr>
        <p:spPr>
          <a:xfrm>
            <a:off x="0" y="0"/>
            <a:ext cx="9144000" cy="1066800"/>
          </a:xfrm>
        </p:spPr>
        <p:txBody>
          <a:bodyPr>
            <a:noAutofit/>
          </a:bodyPr>
          <a:lstStyle/>
          <a:p>
            <a:pPr algn="ctr"/>
            <a:r>
              <a:rPr lang="en-US" sz="2800" dirty="0">
                <a:solidFill>
                  <a:srgbClr val="0070C0"/>
                </a:solidFill>
              </a:rPr>
              <a:t>3. </a:t>
            </a:r>
            <a:r>
              <a:rPr lang="en-US" sz="2800" u="sng" dirty="0">
                <a:solidFill>
                  <a:srgbClr val="0070C0"/>
                </a:solidFill>
              </a:rPr>
              <a:t>Risk Assessment and Mitigation Strategies </a:t>
            </a:r>
            <a:endParaRPr lang="en-GB" sz="4400" u="sng"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2819400"/>
            <a:ext cx="6019800" cy="3048000"/>
          </a:xfrm>
          <a:prstGeom prst="rect">
            <a:avLst/>
          </a:prstGeom>
        </p:spPr>
      </p:pic>
    </p:spTree>
    <p:extLst>
      <p:ext uri="{BB962C8B-B14F-4D97-AF65-F5344CB8AC3E}">
        <p14:creationId xmlns:p14="http://schemas.microsoft.com/office/powerpoint/2010/main" val="2798763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noAutofit/>
          </a:bodyPr>
          <a:lstStyle/>
          <a:p>
            <a:pPr marL="684213" indent="-1031875">
              <a:buNone/>
            </a:pPr>
            <a:r>
              <a:rPr lang="en-US" sz="1800" dirty="0"/>
              <a:t>John, C. (2018). “What Roles does HR Play in Enforcing a Security Policy.” </a:t>
            </a:r>
            <a:r>
              <a:rPr lang="en-US" sz="1800" i="1" dirty="0"/>
              <a:t>Chron.</a:t>
            </a:r>
            <a:r>
              <a:rPr lang="en-US" sz="1800" dirty="0"/>
              <a:t> Retrieved from </a:t>
            </a:r>
            <a:r>
              <a:rPr lang="en-US" sz="1800" dirty="0">
                <a:hlinkClick r:id="rId2"/>
              </a:rPr>
              <a:t>https://smallbusiness.chron.com/role-hr-play-enforcing-security-policy-39619.html</a:t>
            </a:r>
            <a:endParaRPr lang="en-GB" sz="1800" dirty="0"/>
          </a:p>
          <a:p>
            <a:pPr marL="684213" indent="-1031875">
              <a:buNone/>
            </a:pPr>
            <a:r>
              <a:rPr lang="en-US" sz="1800" dirty="0"/>
              <a:t>MITRE. (2018). “Risk Mitigation Planning, Implementation, and Progress Monitoring.” </a:t>
            </a:r>
            <a:r>
              <a:rPr lang="en-US" sz="1800" i="1" dirty="0"/>
              <a:t>MITRE Corporation.</a:t>
            </a:r>
            <a:r>
              <a:rPr lang="en-US" sz="1800" dirty="0"/>
              <a:t> Retrieved from </a:t>
            </a:r>
            <a:r>
              <a:rPr lang="en-US" sz="1800" dirty="0">
                <a:hlinkClick r:id="rId3"/>
              </a:rPr>
              <a:t>https://www.mitre.org/publications/systems-engineering-guide/acquisition-systems-engineering/risk-management/risk-mitigation-planning-implementation-and-progress-monitoring</a:t>
            </a:r>
            <a:endParaRPr lang="en-US" sz="1800" dirty="0"/>
          </a:p>
          <a:p>
            <a:pPr marL="684213" indent="-1031875">
              <a:buNone/>
            </a:pPr>
            <a:r>
              <a:rPr lang="en-US" sz="1800" dirty="0" err="1"/>
              <a:t>Protec.IU</a:t>
            </a:r>
            <a:r>
              <a:rPr lang="en-US" sz="1800" dirty="0"/>
              <a:t>. (2018). “Safeguarding for Domain 1 Information Security &amp; Privacy Program.” </a:t>
            </a:r>
            <a:r>
              <a:rPr lang="en-US" sz="1800" i="1" dirty="0"/>
              <a:t>Indiana University. </a:t>
            </a:r>
            <a:r>
              <a:rPr lang="en-US" sz="1800" dirty="0"/>
              <a:t>Retrieved from https://protect.iu.edu/online-safety/program/safeguards/assessing-risk.html</a:t>
            </a:r>
            <a:endParaRPr lang="en-GB" sz="1800" dirty="0"/>
          </a:p>
          <a:p>
            <a:pPr marL="684213" indent="-1031875">
              <a:buNone/>
            </a:pPr>
            <a:r>
              <a:rPr lang="en-US" sz="1800" dirty="0" err="1"/>
              <a:t>Saceanu</a:t>
            </a:r>
            <a:r>
              <a:rPr lang="en-US" sz="1800" dirty="0"/>
              <a:t>, R. (November 14, 2016). “The Importance of Security Awareness Training.” </a:t>
            </a:r>
            <a:r>
              <a:rPr lang="en-US" sz="1800" i="1" dirty="0" err="1"/>
              <a:t>SmartTech</a:t>
            </a:r>
            <a:r>
              <a:rPr lang="en-US" sz="1800" dirty="0"/>
              <a:t>. Retrieved from </a:t>
            </a:r>
            <a:r>
              <a:rPr lang="en-US" sz="1800" dirty="0">
                <a:hlinkClick r:id="rId4"/>
              </a:rPr>
              <a:t>https://www.smarttech.ie/news/importance-security-awareness-training/</a:t>
            </a:r>
            <a:endParaRPr lang="en-GB" sz="1800" dirty="0"/>
          </a:p>
          <a:p>
            <a:pPr marL="684213" indent="-1031875">
              <a:buNone/>
            </a:pPr>
            <a:r>
              <a:rPr lang="en-US" sz="1800" dirty="0"/>
              <a:t>Total Water Solutions (2017). “5 Steps to ensure Compliance with Policies and Procedures in your Organization.” </a:t>
            </a:r>
            <a:r>
              <a:rPr lang="en-US" sz="1800" i="1" dirty="0"/>
              <a:t>NWG.</a:t>
            </a:r>
            <a:r>
              <a:rPr lang="en-US" sz="1800" dirty="0"/>
              <a:t> Retrieved from https://www.totalwatersolutions.co.uk/wp-content/uploads/2018/04/Five-Steps-to-Ensure-Compliance.pdf</a:t>
            </a:r>
            <a:endParaRPr lang="en-GB" sz="1800" dirty="0"/>
          </a:p>
          <a:p>
            <a:pPr marL="109728" indent="0">
              <a:buNone/>
            </a:pPr>
            <a:endParaRPr lang="en-GB" sz="1600" dirty="0"/>
          </a:p>
          <a:p>
            <a:pPr marL="0" indent="0">
              <a:buNone/>
            </a:pPr>
            <a:endParaRPr lang="en-GB" sz="1600" dirty="0"/>
          </a:p>
        </p:txBody>
      </p:sp>
      <p:sp>
        <p:nvSpPr>
          <p:cNvPr id="2" name="Title 1"/>
          <p:cNvSpPr>
            <a:spLocks noGrp="1"/>
          </p:cNvSpPr>
          <p:nvPr>
            <p:ph type="title"/>
          </p:nvPr>
        </p:nvSpPr>
        <p:spPr>
          <a:xfrm>
            <a:off x="0" y="0"/>
            <a:ext cx="9144000" cy="609600"/>
          </a:xfrm>
        </p:spPr>
        <p:txBody>
          <a:bodyPr>
            <a:normAutofit/>
          </a:bodyPr>
          <a:lstStyle/>
          <a:p>
            <a:pPr algn="ctr"/>
            <a:r>
              <a:rPr lang="en-US" sz="2800" u="sng" dirty="0">
                <a:solidFill>
                  <a:srgbClr val="0070C0"/>
                </a:solidFill>
              </a:rPr>
              <a:t>References </a:t>
            </a:r>
            <a:endParaRPr lang="en-GB" sz="2800" u="sng" dirty="0">
              <a:solidFill>
                <a:srgbClr val="0070C0"/>
              </a:solidFill>
            </a:endParaRPr>
          </a:p>
        </p:txBody>
      </p:sp>
    </p:spTree>
    <p:extLst>
      <p:ext uri="{BB962C8B-B14F-4D97-AF65-F5344CB8AC3E}">
        <p14:creationId xmlns:p14="http://schemas.microsoft.com/office/powerpoint/2010/main" val="4120648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282</TotalTime>
  <Words>1721</Words>
  <Application>Microsoft Office PowerPoint</Application>
  <PresentationFormat>On-screen Show (4:3)</PresentationFormat>
  <Paragraphs>77</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Calibri</vt:lpstr>
      <vt:lpstr>Lucida Sans Unicode</vt:lpstr>
      <vt:lpstr>Times New Roman</vt:lpstr>
      <vt:lpstr>Verdana</vt:lpstr>
      <vt:lpstr>Wingdings 2</vt:lpstr>
      <vt:lpstr>Wingdings 3</vt:lpstr>
      <vt:lpstr>Concourse</vt:lpstr>
      <vt:lpstr>HOW POLICIES AND PROCEDURES ARE USED TO IMPLEMENT A SECURITY PLAN</vt:lpstr>
      <vt:lpstr>Introduction </vt:lpstr>
      <vt:lpstr>1. Role of Security Awareness Training </vt:lpstr>
      <vt:lpstr>2. Role of Security Awareness </vt:lpstr>
      <vt:lpstr>1. Steps to Ensure Compliance with Policies </vt:lpstr>
      <vt:lpstr>2. Steps to Ensure Compliance with Policies  </vt:lpstr>
      <vt:lpstr>1. The Role of HR Security </vt:lpstr>
      <vt:lpstr>2. The Role of HR Security</vt:lpstr>
      <vt:lpstr>1. Risk Assessment and Mitigation Strategies </vt:lpstr>
      <vt:lpstr>2. Risk Assessment and Mitigation Strategies </vt:lpstr>
      <vt:lpstr>3. Risk Assessment and Mitigation Strategies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Antony Ouma</cp:lastModifiedBy>
  <cp:revision>24</cp:revision>
  <dcterms:created xsi:type="dcterms:W3CDTF">2018-09-07T15:00:44Z</dcterms:created>
  <dcterms:modified xsi:type="dcterms:W3CDTF">2018-09-07T19:54:00Z</dcterms:modified>
</cp:coreProperties>
</file>